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8" r:id="rId2"/>
    <p:sldId id="259" r:id="rId3"/>
    <p:sldId id="260" r:id="rId4"/>
    <p:sldId id="261" r:id="rId5"/>
    <p:sldId id="262"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80296"/>
  </p:normalViewPr>
  <p:slideViewPr>
    <p:cSldViewPr snapToGrid="0">
      <p:cViewPr varScale="1">
        <p:scale>
          <a:sx n="87" d="100"/>
          <a:sy n="87" d="100"/>
        </p:scale>
        <p:origin x="16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C9970-1BA6-AF48-BB1C-8EB354CCD755}" type="datetimeFigureOut">
              <a:rPr kumimoji="1" lang="zh-CN" altLang="en-US" smtClean="0"/>
              <a:t>2024/9/11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15B2D-6354-534B-B3DC-54F4C7C2362D}" type="slidenum">
              <a:rPr kumimoji="1" lang="zh-CN" altLang="en-US" smtClean="0"/>
              <a:t>‹#›</a:t>
            </a:fld>
            <a:endParaRPr kumimoji="1" lang="zh-CN" altLang="en-US"/>
          </a:p>
        </p:txBody>
      </p:sp>
    </p:spTree>
    <p:extLst>
      <p:ext uri="{BB962C8B-B14F-4D97-AF65-F5344CB8AC3E}">
        <p14:creationId xmlns:p14="http://schemas.microsoft.com/office/powerpoint/2010/main" val="200250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Stem</a:t>
            </a:r>
            <a:r>
              <a:rPr kumimoji="1" lang="zh-CN" altLang="en-US" dirty="0"/>
              <a:t> </a:t>
            </a:r>
            <a:r>
              <a:rPr kumimoji="1" lang="en-US" altLang="zh-CN" dirty="0"/>
              <a:t>are</a:t>
            </a:r>
            <a:r>
              <a:rPr kumimoji="1" lang="zh-CN" altLang="en-US" dirty="0"/>
              <a:t> </a:t>
            </a:r>
            <a:r>
              <a:rPr kumimoji="1" lang="en-US" altLang="zh-CN" dirty="0"/>
              <a:t>woody</a:t>
            </a:r>
          </a:p>
          <a:p>
            <a:r>
              <a:rPr kumimoji="1" lang="en-US" altLang="zh-CN" dirty="0"/>
              <a:t>Start</a:t>
            </a:r>
            <a:r>
              <a:rPr kumimoji="1" lang="zh-CN" altLang="en-US" dirty="0"/>
              <a:t> </a:t>
            </a:r>
            <a:r>
              <a:rPr kumimoji="1" lang="en-US" altLang="zh-CN" dirty="0"/>
              <a:t>from</a:t>
            </a:r>
            <a:r>
              <a:rPr kumimoji="1" lang="zh-CN" altLang="en-US" dirty="0"/>
              <a:t> </a:t>
            </a:r>
            <a:r>
              <a:rPr kumimoji="1" lang="en-US" altLang="zh-CN" dirty="0"/>
              <a:t>the method and lead to the conclusion</a:t>
            </a:r>
          </a:p>
          <a:p>
            <a:r>
              <a:rPr kumimoji="1" lang="en-US" altLang="zh-CN" dirty="0"/>
              <a:t>Materials they use</a:t>
            </a:r>
            <a:endParaRPr kumimoji="1" lang="zh-CN" altLang="en-US" dirty="0"/>
          </a:p>
        </p:txBody>
      </p:sp>
      <p:sp>
        <p:nvSpPr>
          <p:cNvPr id="4" name="灯片编号占位符 3"/>
          <p:cNvSpPr>
            <a:spLocks noGrp="1"/>
          </p:cNvSpPr>
          <p:nvPr>
            <p:ph type="sldNum" sz="quarter" idx="5"/>
          </p:nvPr>
        </p:nvSpPr>
        <p:spPr/>
        <p:txBody>
          <a:bodyPr/>
          <a:lstStyle/>
          <a:p>
            <a:fld id="{A4215B2D-6354-534B-B3DC-54F4C7C2362D}" type="slidenum">
              <a:rPr kumimoji="1" lang="zh-CN" altLang="en-US" smtClean="0"/>
              <a:t>1</a:t>
            </a:fld>
            <a:endParaRPr kumimoji="1" lang="zh-CN" altLang="en-US"/>
          </a:p>
        </p:txBody>
      </p:sp>
    </p:spTree>
    <p:extLst>
      <p:ext uri="{BB962C8B-B14F-4D97-AF65-F5344CB8AC3E}">
        <p14:creationId xmlns:p14="http://schemas.microsoft.com/office/powerpoint/2010/main" val="507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4215B2D-6354-534B-B3DC-54F4C7C2362D}" type="slidenum">
              <a:rPr kumimoji="1" lang="zh-CN" altLang="en-US" smtClean="0"/>
              <a:t>2</a:t>
            </a:fld>
            <a:endParaRPr kumimoji="1" lang="zh-CN" altLang="en-US"/>
          </a:p>
        </p:txBody>
      </p:sp>
    </p:spTree>
    <p:extLst>
      <p:ext uri="{BB962C8B-B14F-4D97-AF65-F5344CB8AC3E}">
        <p14:creationId xmlns:p14="http://schemas.microsoft.com/office/powerpoint/2010/main" val="156551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Plot of the canonical correspondence analysis of environmental factors (arrows), modern samples (open circles), and fossil leaf assemblages (solid circles).</a:t>
            </a:r>
          </a:p>
          <a:p>
            <a:r>
              <a:rPr lang="en-US" altLang="zh-CN" dirty="0"/>
              <a:t>Axis 1 (which is shown as vertical here), which explains ;50% of the physiognomic variation, represents temperature factors; whereas axis 2, which explains ;20% of the physiognomic variation, represents water stress.</a:t>
            </a:r>
          </a:p>
          <a:p>
            <a:r>
              <a:rPr kumimoji="1" lang="en-US" altLang="zh-CN" dirty="0"/>
              <a:t>Both water and temperature controls the three parameters, the direction shows which factor can affect more. The length of the arrows shows how strong the parameters are related to the two factors.</a:t>
            </a:r>
          </a:p>
          <a:p>
            <a:endParaRPr kumimoji="1" lang="en-US" altLang="zh-CN" dirty="0"/>
          </a:p>
          <a:p>
            <a:r>
              <a:rPr lang="en-US" altLang="zh-CN" dirty="0"/>
              <a:t>canonical correspondence analysis</a:t>
            </a:r>
            <a:endParaRPr kumimoji="1" lang="zh-CN" altLang="en-US" dirty="0"/>
          </a:p>
        </p:txBody>
      </p:sp>
      <p:sp>
        <p:nvSpPr>
          <p:cNvPr id="4" name="灯片编号占位符 3"/>
          <p:cNvSpPr>
            <a:spLocks noGrp="1"/>
          </p:cNvSpPr>
          <p:nvPr>
            <p:ph type="sldNum" sz="quarter" idx="5"/>
          </p:nvPr>
        </p:nvSpPr>
        <p:spPr/>
        <p:txBody>
          <a:bodyPr/>
          <a:lstStyle/>
          <a:p>
            <a:fld id="{A4215B2D-6354-534B-B3DC-54F4C7C2362D}" type="slidenum">
              <a:rPr kumimoji="1" lang="zh-CN" altLang="en-US" smtClean="0"/>
              <a:t>3</a:t>
            </a:fld>
            <a:endParaRPr kumimoji="1" lang="zh-CN" altLang="en-US"/>
          </a:p>
        </p:txBody>
      </p:sp>
    </p:spTree>
    <p:extLst>
      <p:ext uri="{BB962C8B-B14F-4D97-AF65-F5344CB8AC3E}">
        <p14:creationId xmlns:p14="http://schemas.microsoft.com/office/powerpoint/2010/main" val="346308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total energy content</a:t>
            </a:r>
          </a:p>
          <a:p>
            <a:r>
              <a:rPr kumimoji="1" lang="en-US" altLang="zh-CN" dirty="0"/>
              <a:t>Per</a:t>
            </a:r>
            <a:r>
              <a:rPr kumimoji="1" lang="zh-CN" altLang="en-US" dirty="0"/>
              <a:t> </a:t>
            </a:r>
            <a:r>
              <a:rPr kumimoji="1" lang="en-US" altLang="zh-CN" dirty="0"/>
              <a:t>unit</a:t>
            </a:r>
            <a:r>
              <a:rPr kumimoji="1" lang="zh-CN" altLang="en-US" dirty="0"/>
              <a:t> </a:t>
            </a:r>
            <a:r>
              <a:rPr kumimoji="1" lang="en-US" altLang="zh-CN" dirty="0"/>
              <a:t>of</a:t>
            </a:r>
            <a:r>
              <a:rPr kumimoji="1" lang="zh-CN" altLang="en-US" dirty="0"/>
              <a:t> </a:t>
            </a:r>
            <a:r>
              <a:rPr kumimoji="1" lang="en-US" altLang="zh-CN" dirty="0"/>
              <a:t>mass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0E0E0E"/>
                </a:solidFill>
                <a:effectLst/>
                <a:latin typeface=".SF NS"/>
              </a:rPr>
              <a:t>work of volume change</a:t>
            </a:r>
            <a:r>
              <a:rPr lang="en-US" altLang="zh-CN" dirty="0">
                <a:solidFill>
                  <a:srgbClr val="0E0E0E"/>
                </a:solidFill>
                <a:effectLst/>
                <a:latin typeface=".SF NS"/>
              </a:rPr>
              <a:t> </a:t>
            </a:r>
          </a:p>
          <a:p>
            <a:r>
              <a:rPr kumimoji="1" lang="en-US" altLang="zh-CN" dirty="0"/>
              <a:t>Transform</a:t>
            </a:r>
            <a:r>
              <a:rPr kumimoji="1" lang="zh-CN" altLang="en-US" dirty="0"/>
              <a:t> </a:t>
            </a:r>
            <a:r>
              <a:rPr kumimoji="1" lang="en-US" altLang="zh-CN" dirty="0"/>
              <a:t>liquid</a:t>
            </a:r>
            <a:r>
              <a:rPr kumimoji="1" lang="zh-CN" altLang="en-US" dirty="0"/>
              <a:t> </a:t>
            </a:r>
            <a:r>
              <a:rPr kumimoji="1" lang="en-US" altLang="zh-CN" dirty="0"/>
              <a:t>gas</a:t>
            </a:r>
          </a:p>
          <a:p>
            <a:r>
              <a:rPr lang="en-US" altLang="zh-CN" dirty="0"/>
              <a:t>canonical correspondence analysis</a:t>
            </a:r>
            <a:endParaRPr kumimoji="1" lang="zh-CN" altLang="en-US" dirty="0"/>
          </a:p>
        </p:txBody>
      </p:sp>
      <p:sp>
        <p:nvSpPr>
          <p:cNvPr id="4" name="灯片编号占位符 3"/>
          <p:cNvSpPr>
            <a:spLocks noGrp="1"/>
          </p:cNvSpPr>
          <p:nvPr>
            <p:ph type="sldNum" sz="quarter" idx="5"/>
          </p:nvPr>
        </p:nvSpPr>
        <p:spPr/>
        <p:txBody>
          <a:bodyPr/>
          <a:lstStyle/>
          <a:p>
            <a:fld id="{A4215B2D-6354-534B-B3DC-54F4C7C2362D}" type="slidenum">
              <a:rPr kumimoji="1" lang="zh-CN" altLang="en-US" smtClean="0"/>
              <a:t>4</a:t>
            </a:fld>
            <a:endParaRPr kumimoji="1" lang="zh-CN" altLang="en-US"/>
          </a:p>
        </p:txBody>
      </p:sp>
    </p:spTree>
    <p:extLst>
      <p:ext uri="{BB962C8B-B14F-4D97-AF65-F5344CB8AC3E}">
        <p14:creationId xmlns:p14="http://schemas.microsoft.com/office/powerpoint/2010/main" val="278628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Analyses of 12 mid-Miocene floras from western Nevada indicate that this part of the Basin and Range Province stood ;3 kilometers above sea level at 15 to 16 million years ago, which is 1 to 1.5 kilometers higher than its present altitude. Much, if not all, of the collapse to present-day altitudes seems to have been achieved by ;13 million years ago. The crust in much of this area has been extended and thinned throughout the past 40 to 50 million years, and the isostatic balance of a thinning crust requires subsidence, not uplift as suggested by previous </a:t>
            </a:r>
            <a:r>
              <a:rPr lang="en-US" altLang="zh-CN" dirty="0" err="1"/>
              <a:t>paleobotanical</a:t>
            </a:r>
            <a:r>
              <a:rPr lang="en-US" altLang="zh-CN" dirty="0"/>
              <a:t> work.</a:t>
            </a:r>
            <a:endParaRPr kumimoji="1" lang="zh-CN" altLang="en-US" dirty="0"/>
          </a:p>
        </p:txBody>
      </p:sp>
      <p:sp>
        <p:nvSpPr>
          <p:cNvPr id="4" name="灯片编号占位符 3"/>
          <p:cNvSpPr>
            <a:spLocks noGrp="1"/>
          </p:cNvSpPr>
          <p:nvPr>
            <p:ph type="sldNum" sz="quarter" idx="5"/>
          </p:nvPr>
        </p:nvSpPr>
        <p:spPr/>
        <p:txBody>
          <a:bodyPr/>
          <a:lstStyle/>
          <a:p>
            <a:fld id="{A4215B2D-6354-534B-B3DC-54F4C7C2362D}" type="slidenum">
              <a:rPr kumimoji="1" lang="zh-CN" altLang="en-US" smtClean="0"/>
              <a:t>5</a:t>
            </a:fld>
            <a:endParaRPr kumimoji="1" lang="zh-CN" altLang="en-US"/>
          </a:p>
        </p:txBody>
      </p:sp>
    </p:spTree>
    <p:extLst>
      <p:ext uri="{BB962C8B-B14F-4D97-AF65-F5344CB8AC3E}">
        <p14:creationId xmlns:p14="http://schemas.microsoft.com/office/powerpoint/2010/main" val="357031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216F02-DDBC-7862-3D86-0FAA445EEF91}"/>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E428D5E4-2EEF-9F9B-894C-90FB2958E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B66EFF9-DE0E-35D3-5E7E-2730F6D3278C}"/>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5" name="页脚占位符 4">
            <a:extLst>
              <a:ext uri="{FF2B5EF4-FFF2-40B4-BE49-F238E27FC236}">
                <a16:creationId xmlns:a16="http://schemas.microsoft.com/office/drawing/2014/main" id="{B753991F-D497-4757-6967-10D51B6F5B7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45D10F9-E66D-404E-00F6-B16B3DDC663A}"/>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3750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8CD492-F85B-9D0A-F2A0-C348324C422F}"/>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DCEC78A-645A-75D2-0251-E6A88A3F170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2F6F3D8-A94B-46B2-DFFE-477C2F770304}"/>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5" name="页脚占位符 4">
            <a:extLst>
              <a:ext uri="{FF2B5EF4-FFF2-40B4-BE49-F238E27FC236}">
                <a16:creationId xmlns:a16="http://schemas.microsoft.com/office/drawing/2014/main" id="{60A0C757-414D-B319-C37B-DCB8B7D4E73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AE12FC9-1AD4-BFA0-C915-CC86A78171E8}"/>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1116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97331C9-5854-678D-231D-37514B2F67E0}"/>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2DA86F2-8FF6-4F82-CE2B-ABEB32FDAC5B}"/>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EC1DB1D-93A6-21DA-B8F8-085F251A5CD6}"/>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5" name="页脚占位符 4">
            <a:extLst>
              <a:ext uri="{FF2B5EF4-FFF2-40B4-BE49-F238E27FC236}">
                <a16:creationId xmlns:a16="http://schemas.microsoft.com/office/drawing/2014/main" id="{800F5AD3-9C37-DA85-B3B3-62FC69AD986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36F9785-11DB-BCC3-69C7-F1D5B1B44012}"/>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280573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35C2B-95A9-8479-FC73-8D878DC5A2C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D2C845E-2943-CCC4-1080-40D53C37B561}"/>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89FF9B8-4C0D-5CCE-9C00-DC71D84B9456}"/>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5" name="页脚占位符 4">
            <a:extLst>
              <a:ext uri="{FF2B5EF4-FFF2-40B4-BE49-F238E27FC236}">
                <a16:creationId xmlns:a16="http://schemas.microsoft.com/office/drawing/2014/main" id="{98BFBDD8-BA8B-9158-CCC3-4ADA8264B64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71BFC-885C-D7DF-AE89-D417B8CFDCA1}"/>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386556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460ED9-11F0-9419-9F9F-3CFA8C31093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E6D63C03-16BD-7249-FBD2-C8D051A0DC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57AD634A-A311-D87D-6964-EDEA5339C971}"/>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5" name="页脚占位符 4">
            <a:extLst>
              <a:ext uri="{FF2B5EF4-FFF2-40B4-BE49-F238E27FC236}">
                <a16:creationId xmlns:a16="http://schemas.microsoft.com/office/drawing/2014/main" id="{476B9458-5AC0-387D-518D-0E5656FAC89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8741ADB-1C39-C900-AE3D-9A7DEB667E30}"/>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7133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CA9AFA-0630-EBC3-16FD-2496725C5F0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72E351C6-501B-F6B7-2ED1-D66581239090}"/>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11A03923-AAFF-C2E6-1A5B-C7AF8D9C9FA0}"/>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73C6236-55C8-4A36-8825-97D702B17A6B}"/>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6" name="页脚占位符 5">
            <a:extLst>
              <a:ext uri="{FF2B5EF4-FFF2-40B4-BE49-F238E27FC236}">
                <a16:creationId xmlns:a16="http://schemas.microsoft.com/office/drawing/2014/main" id="{1C7B7807-03CD-FDFC-1B8D-7AABFB8A7F5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B14A6F1-3C97-6992-F375-97917B669D5A}"/>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209721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58F6D9-3F3F-58A6-B300-0A9DE175D35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8C62D80-B552-ABEE-45F2-2BC5CB83B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83C638AD-E352-2DE9-307A-9097BFAF3E0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2921674-7862-5823-0506-032B6FD07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2FC401A4-2BCB-8C63-054D-CEFE1500E58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156AA59-5BC7-E4AA-AA05-D2372E4985EA}"/>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8" name="页脚占位符 7">
            <a:extLst>
              <a:ext uri="{FF2B5EF4-FFF2-40B4-BE49-F238E27FC236}">
                <a16:creationId xmlns:a16="http://schemas.microsoft.com/office/drawing/2014/main" id="{7B572298-3A6C-B0EC-195D-1C6E9BC46F86}"/>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9BFB9DC-17C0-123A-44AC-6FCDF823C4CE}"/>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145140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04A6ED-C3BB-DCA8-E70B-2390558F2593}"/>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6A323EF-3B62-7026-C564-A9524E5F87A8}"/>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4" name="页脚占位符 3">
            <a:extLst>
              <a:ext uri="{FF2B5EF4-FFF2-40B4-BE49-F238E27FC236}">
                <a16:creationId xmlns:a16="http://schemas.microsoft.com/office/drawing/2014/main" id="{99EC4EFC-116B-2330-55DA-6F3F1482340D}"/>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83FF89D-B5FA-5C99-B25E-BD77B72445B4}"/>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304193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88E4702-7154-8A59-B441-01B92ABEA1AD}"/>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3" name="页脚占位符 2">
            <a:extLst>
              <a:ext uri="{FF2B5EF4-FFF2-40B4-BE49-F238E27FC236}">
                <a16:creationId xmlns:a16="http://schemas.microsoft.com/office/drawing/2014/main" id="{1030E08F-C1FE-FE89-3733-2425EE01AFB5}"/>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EB0811A4-91E9-30F7-169B-FC1D7FF916EE}"/>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37815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AF5F6D-0655-1DA5-E193-9BD95BA5556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D6759106-1818-C9FA-1353-9B93E3BD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275EF1C-85B2-E2E7-DCEB-D3EB19A46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ED804F8-A86C-205E-5C9E-693CD189118A}"/>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6" name="页脚占位符 5">
            <a:extLst>
              <a:ext uri="{FF2B5EF4-FFF2-40B4-BE49-F238E27FC236}">
                <a16:creationId xmlns:a16="http://schemas.microsoft.com/office/drawing/2014/main" id="{8BA787E1-7876-5F03-6B50-8FF9F627949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1A64976-2F02-0D9E-097E-C6350FD4E4A7}"/>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225286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152BA7-7060-19F4-B132-AEB3D13BF373}"/>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2402033A-98FF-CE26-3923-F7F3659C2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7D714407-1139-0355-4BCE-4421EDF46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F86380B-6031-FF7A-7B1E-626D1E7C7212}"/>
              </a:ext>
            </a:extLst>
          </p:cNvPr>
          <p:cNvSpPr>
            <a:spLocks noGrp="1"/>
          </p:cNvSpPr>
          <p:nvPr>
            <p:ph type="dt" sz="half" idx="10"/>
          </p:nvPr>
        </p:nvSpPr>
        <p:spPr/>
        <p:txBody>
          <a:bodyPr/>
          <a:lstStyle/>
          <a:p>
            <a:fld id="{7C8246E0-0539-CC45-89F7-B3E9E68E64A2}" type="datetimeFigureOut">
              <a:rPr kumimoji="1" lang="zh-CN" altLang="en-US" smtClean="0"/>
              <a:t>2024/9/11</a:t>
            </a:fld>
            <a:endParaRPr kumimoji="1" lang="zh-CN" altLang="en-US"/>
          </a:p>
        </p:txBody>
      </p:sp>
      <p:sp>
        <p:nvSpPr>
          <p:cNvPr id="6" name="页脚占位符 5">
            <a:extLst>
              <a:ext uri="{FF2B5EF4-FFF2-40B4-BE49-F238E27FC236}">
                <a16:creationId xmlns:a16="http://schemas.microsoft.com/office/drawing/2014/main" id="{3BA713D7-5855-6809-5D2E-8023C8756A7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8812078-91C0-1988-43D6-C36C806E0EA9}"/>
              </a:ext>
            </a:extLst>
          </p:cNvPr>
          <p:cNvSpPr>
            <a:spLocks noGrp="1"/>
          </p:cNvSpPr>
          <p:nvPr>
            <p:ph type="sldNum" sz="quarter" idx="12"/>
          </p:nvPr>
        </p:nvSpPr>
        <p:spPr/>
        <p:txBody>
          <a:body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343072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AD0FD69-BD45-5EB6-6DD8-83AC495FF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9BE39D1-9331-C795-ADA8-EA06E5D5D6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73BB58C-0D16-8871-FC9E-8E8F30C3D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8246E0-0539-CC45-89F7-B3E9E68E64A2}" type="datetimeFigureOut">
              <a:rPr kumimoji="1" lang="zh-CN" altLang="en-US" smtClean="0"/>
              <a:t>2024/9/11</a:t>
            </a:fld>
            <a:endParaRPr kumimoji="1" lang="zh-CN" altLang="en-US"/>
          </a:p>
        </p:txBody>
      </p:sp>
      <p:sp>
        <p:nvSpPr>
          <p:cNvPr id="5" name="页脚占位符 4">
            <a:extLst>
              <a:ext uri="{FF2B5EF4-FFF2-40B4-BE49-F238E27FC236}">
                <a16:creationId xmlns:a16="http://schemas.microsoft.com/office/drawing/2014/main" id="{7C04FE55-8931-E843-5924-53C1CB0F0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89C9D6DD-E2C9-57E4-2136-CFABD7671E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BF9C52-86F3-9E46-A5F6-65FB9DC86955}" type="slidenum">
              <a:rPr kumimoji="1" lang="zh-CN" altLang="en-US" smtClean="0"/>
              <a:t>‹#›</a:t>
            </a:fld>
            <a:endParaRPr kumimoji="1" lang="zh-CN" altLang="en-US"/>
          </a:p>
        </p:txBody>
      </p:sp>
    </p:spTree>
    <p:extLst>
      <p:ext uri="{BB962C8B-B14F-4D97-AF65-F5344CB8AC3E}">
        <p14:creationId xmlns:p14="http://schemas.microsoft.com/office/powerpoint/2010/main" val="256297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475DAE3-90E6-B35B-BDB4-CC781F805B03}"/>
              </a:ext>
            </a:extLst>
          </p:cNvPr>
          <p:cNvSpPr txBox="1"/>
          <p:nvPr/>
        </p:nvSpPr>
        <p:spPr>
          <a:xfrm>
            <a:off x="0" y="0"/>
            <a:ext cx="9838944" cy="1077218"/>
          </a:xfrm>
          <a:prstGeom prst="rect">
            <a:avLst/>
          </a:prstGeom>
          <a:noFill/>
        </p:spPr>
        <p:txBody>
          <a:bodyPr wrap="square">
            <a:spAutoFit/>
          </a:bodyPr>
          <a:lstStyle/>
          <a:p>
            <a:r>
              <a:rPr lang="en-US" altLang="zh-CN" sz="3200" dirty="0" err="1">
                <a:latin typeface="Arial" panose="020B0604020202020204" pitchFamily="34" charset="0"/>
                <a:cs typeface="Arial" panose="020B0604020202020204" pitchFamily="34" charset="0"/>
              </a:rPr>
              <a:t>Paleobotanical</a:t>
            </a:r>
            <a:r>
              <a:rPr lang="en-US" altLang="zh-CN" sz="3200" dirty="0">
                <a:latin typeface="Arial" panose="020B0604020202020204" pitchFamily="34" charset="0"/>
                <a:cs typeface="Arial" panose="020B0604020202020204" pitchFamily="34" charset="0"/>
              </a:rPr>
              <a:t> Evidence for High Altitudes in Nevada During the Miocene</a:t>
            </a:r>
            <a:endParaRPr lang="zh-CN" altLang="en-US" sz="32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C13D1245-9185-BB33-7A9E-7A7A3166A055}"/>
              </a:ext>
            </a:extLst>
          </p:cNvPr>
          <p:cNvSpPr txBox="1"/>
          <p:nvPr/>
        </p:nvSpPr>
        <p:spPr>
          <a:xfrm>
            <a:off x="207264" y="1215717"/>
            <a:ext cx="7510839"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Jack A. Wolfe,* Howard E. </a:t>
            </a:r>
            <a:r>
              <a:rPr lang="en-US" altLang="zh-CN" sz="2000" dirty="0" err="1">
                <a:latin typeface="Arial" panose="020B0604020202020204" pitchFamily="34" charset="0"/>
                <a:cs typeface="Arial" panose="020B0604020202020204" pitchFamily="34" charset="0"/>
              </a:rPr>
              <a:t>Schorn</a:t>
            </a:r>
            <a:r>
              <a:rPr lang="en-US" altLang="zh-CN" sz="2000" dirty="0">
                <a:latin typeface="Arial" panose="020B0604020202020204" pitchFamily="34" charset="0"/>
                <a:cs typeface="Arial" panose="020B0604020202020204" pitchFamily="34" charset="0"/>
              </a:rPr>
              <a:t>, Chris E. Forest, Peter Molnar</a:t>
            </a:r>
            <a:endParaRPr kumimoji="1" lang="zh-CN" altLang="en-US" sz="20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8BB7EACE-0F13-6AE2-9C9C-696B42DAF81F}"/>
              </a:ext>
            </a:extLst>
          </p:cNvPr>
          <p:cNvSpPr txBox="1"/>
          <p:nvPr/>
        </p:nvSpPr>
        <p:spPr>
          <a:xfrm>
            <a:off x="8436580" y="892552"/>
            <a:ext cx="2031325" cy="369332"/>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Henry</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Zhou, 2024</a:t>
            </a:r>
            <a:endParaRPr kumimoji="1" lang="zh-CN" altLang="en-US"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9D0CD836-B9D7-64CE-F15C-6D0072703716}"/>
              </a:ext>
            </a:extLst>
          </p:cNvPr>
          <p:cNvPicPr>
            <a:picLocks noChangeAspect="1"/>
          </p:cNvPicPr>
          <p:nvPr/>
        </p:nvPicPr>
        <p:blipFill rotWithShape="1">
          <a:blip r:embed="rId3"/>
          <a:srcRect l="12479" b="14390"/>
          <a:stretch/>
        </p:blipFill>
        <p:spPr>
          <a:xfrm>
            <a:off x="207264" y="1964002"/>
            <a:ext cx="4399485" cy="4303454"/>
          </a:xfrm>
          <a:prstGeom prst="rect">
            <a:avLst/>
          </a:prstGeom>
        </p:spPr>
      </p:pic>
      <p:pic>
        <p:nvPicPr>
          <p:cNvPr id="10" name="图片 9" descr="树林里的树干上&#10;&#10;描述已自动生成">
            <a:extLst>
              <a:ext uri="{FF2B5EF4-FFF2-40B4-BE49-F238E27FC236}">
                <a16:creationId xmlns:a16="http://schemas.microsoft.com/office/drawing/2014/main" id="{E03F9D3A-7F97-7045-8133-550648736DAC}"/>
              </a:ext>
            </a:extLst>
          </p:cNvPr>
          <p:cNvPicPr>
            <a:picLocks noChangeAspect="1"/>
          </p:cNvPicPr>
          <p:nvPr/>
        </p:nvPicPr>
        <p:blipFill>
          <a:blip r:embed="rId4"/>
          <a:stretch>
            <a:fillRect/>
          </a:stretch>
        </p:blipFill>
        <p:spPr>
          <a:xfrm>
            <a:off x="4681161" y="1727918"/>
            <a:ext cx="7510839" cy="5130082"/>
          </a:xfrm>
          <a:prstGeom prst="rect">
            <a:avLst/>
          </a:prstGeom>
        </p:spPr>
      </p:pic>
      <p:sp>
        <p:nvSpPr>
          <p:cNvPr id="11" name="文本框 10">
            <a:extLst>
              <a:ext uri="{FF2B5EF4-FFF2-40B4-BE49-F238E27FC236}">
                <a16:creationId xmlns:a16="http://schemas.microsoft.com/office/drawing/2014/main" id="{F7BD050B-DBF6-AB26-0C1F-BB4D9CC2B5FD}"/>
              </a:ext>
            </a:extLst>
          </p:cNvPr>
          <p:cNvSpPr txBox="1"/>
          <p:nvPr/>
        </p:nvSpPr>
        <p:spPr>
          <a:xfrm>
            <a:off x="9966711" y="6488668"/>
            <a:ext cx="2225289" cy="369332"/>
          </a:xfrm>
          <a:prstGeom prst="rect">
            <a:avLst/>
          </a:prstGeom>
          <a:noFill/>
        </p:spPr>
        <p:txBody>
          <a:bodyPr wrap="none" rtlCol="0">
            <a:spAutoFit/>
          </a:bodyPr>
          <a:lstStyle/>
          <a:p>
            <a:r>
              <a:rPr kumimoji="1" lang="en-US" altLang="zh-CN" dirty="0">
                <a:solidFill>
                  <a:srgbClr val="FF0000"/>
                </a:solidFill>
                <a:highlight>
                  <a:srgbClr val="C0C0C0"/>
                </a:highlight>
                <a:latin typeface="Arial" panose="020B0604020202020204" pitchFamily="34" charset="0"/>
                <a:cs typeface="Arial" panose="020B0604020202020204" pitchFamily="34" charset="0"/>
              </a:rPr>
              <a:t>Woody</a:t>
            </a:r>
            <a:r>
              <a:rPr kumimoji="1" lang="zh-CN" altLang="en-US" dirty="0">
                <a:solidFill>
                  <a:srgbClr val="FF0000"/>
                </a:solidFill>
                <a:highlight>
                  <a:srgbClr val="C0C0C0"/>
                </a:highlight>
                <a:latin typeface="Arial" panose="020B0604020202020204" pitchFamily="34" charset="0"/>
                <a:cs typeface="Arial" panose="020B0604020202020204" pitchFamily="34" charset="0"/>
              </a:rPr>
              <a:t> </a:t>
            </a:r>
            <a:r>
              <a:rPr kumimoji="1" lang="en-US" altLang="zh-CN" dirty="0">
                <a:solidFill>
                  <a:srgbClr val="FF0000"/>
                </a:solidFill>
                <a:highlight>
                  <a:srgbClr val="C0C0C0"/>
                </a:highlight>
                <a:latin typeface="Arial" panose="020B0604020202020204" pitchFamily="34" charset="0"/>
                <a:cs typeface="Arial" panose="020B0604020202020204" pitchFamily="34" charset="0"/>
              </a:rPr>
              <a:t>dicotyledons</a:t>
            </a:r>
            <a:endParaRPr kumimoji="1" lang="zh-CN" altLang="en-US" dirty="0">
              <a:solidFill>
                <a:srgbClr val="FF0000"/>
              </a:solidFill>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4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18A6478-CE0A-3EF8-981A-ED03E62F3A42}"/>
              </a:ext>
            </a:extLst>
          </p:cNvPr>
          <p:cNvSpPr txBox="1"/>
          <p:nvPr/>
        </p:nvSpPr>
        <p:spPr>
          <a:xfrm>
            <a:off x="185856" y="147155"/>
            <a:ext cx="2543057" cy="584775"/>
          </a:xfrm>
          <a:prstGeom prst="rect">
            <a:avLst/>
          </a:prstGeom>
          <a:noFill/>
        </p:spPr>
        <p:txBody>
          <a:bodyPr wrap="square" rtlCol="0">
            <a:spAutoFit/>
          </a:bodyPr>
          <a:lstStyle/>
          <a:p>
            <a:r>
              <a:rPr kumimoji="1" lang="en-US" altLang="zh-CN" sz="3200" dirty="0">
                <a:latin typeface="Arial" panose="020B0604020202020204" pitchFamily="34" charset="0"/>
                <a:cs typeface="Arial" panose="020B0604020202020204" pitchFamily="34" charset="0"/>
              </a:rPr>
              <a:t>Working</a:t>
            </a:r>
            <a:r>
              <a:rPr kumimoji="1" lang="zh-CN" altLang="en-US" sz="3200" dirty="0">
                <a:latin typeface="Arial" panose="020B0604020202020204" pitchFamily="34" charset="0"/>
                <a:cs typeface="Arial" panose="020B0604020202020204" pitchFamily="34" charset="0"/>
              </a:rPr>
              <a:t> </a:t>
            </a:r>
            <a:r>
              <a:rPr kumimoji="1" lang="en-US" altLang="zh-CN" sz="3200" dirty="0">
                <a:latin typeface="Arial" panose="020B0604020202020204" pitchFamily="34" charset="0"/>
                <a:cs typeface="Arial" panose="020B0604020202020204" pitchFamily="34" charset="0"/>
              </a:rPr>
              <a:t>flow</a:t>
            </a:r>
            <a:endParaRPr kumimoji="1" lang="zh-CN" altLang="en-US" sz="3200" dirty="0">
              <a:latin typeface="Arial" panose="020B0604020202020204" pitchFamily="34" charset="0"/>
              <a:cs typeface="Arial" panose="020B0604020202020204" pitchFamily="34" charset="0"/>
            </a:endParaRPr>
          </a:p>
        </p:txBody>
      </p:sp>
      <p:pic>
        <p:nvPicPr>
          <p:cNvPr id="6" name="图片 5" descr="图示&#10;&#10;描述已自动生成">
            <a:extLst>
              <a:ext uri="{FF2B5EF4-FFF2-40B4-BE49-F238E27FC236}">
                <a16:creationId xmlns:a16="http://schemas.microsoft.com/office/drawing/2014/main" id="{231DE793-C04D-0178-7E40-4117F12DB08C}"/>
              </a:ext>
            </a:extLst>
          </p:cNvPr>
          <p:cNvPicPr>
            <a:picLocks noChangeAspect="1"/>
          </p:cNvPicPr>
          <p:nvPr/>
        </p:nvPicPr>
        <p:blipFill>
          <a:blip r:embed="rId3"/>
          <a:stretch>
            <a:fillRect/>
          </a:stretch>
        </p:blipFill>
        <p:spPr>
          <a:xfrm>
            <a:off x="514350" y="1169526"/>
            <a:ext cx="4419600" cy="2108200"/>
          </a:xfrm>
          <a:prstGeom prst="rect">
            <a:avLst/>
          </a:prstGeom>
        </p:spPr>
      </p:pic>
      <p:cxnSp>
        <p:nvCxnSpPr>
          <p:cNvPr id="8" name="直线箭头连接符 7">
            <a:extLst>
              <a:ext uri="{FF2B5EF4-FFF2-40B4-BE49-F238E27FC236}">
                <a16:creationId xmlns:a16="http://schemas.microsoft.com/office/drawing/2014/main" id="{3B87C404-2A0C-F54A-990A-2C24EBED7DAA}"/>
              </a:ext>
            </a:extLst>
          </p:cNvPr>
          <p:cNvCxnSpPr>
            <a:cxnSpLocks/>
            <a:stCxn id="10" idx="2"/>
            <a:endCxn id="12" idx="0"/>
          </p:cNvCxnSpPr>
          <p:nvPr/>
        </p:nvCxnSpPr>
        <p:spPr>
          <a:xfrm flipH="1">
            <a:off x="6222686" y="2869957"/>
            <a:ext cx="3191117" cy="297917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文本框 9">
            <a:extLst>
              <a:ext uri="{FF2B5EF4-FFF2-40B4-BE49-F238E27FC236}">
                <a16:creationId xmlns:a16="http://schemas.microsoft.com/office/drawing/2014/main" id="{CDFF9462-0A81-1523-5117-E2B0CD152954}"/>
              </a:ext>
            </a:extLst>
          </p:cNvPr>
          <p:cNvSpPr txBox="1"/>
          <p:nvPr/>
        </p:nvSpPr>
        <p:spPr>
          <a:xfrm>
            <a:off x="7550152" y="1577295"/>
            <a:ext cx="3727302" cy="1292662"/>
          </a:xfrm>
          <a:prstGeom prst="rect">
            <a:avLst/>
          </a:prstGeom>
          <a:noFill/>
        </p:spPr>
        <p:txBody>
          <a:bodyPr wrap="none" rtlCol="0">
            <a:spAutoFit/>
          </a:bodyPr>
          <a:lstStyle/>
          <a:p>
            <a:r>
              <a:rPr kumimoji="1" lang="en-US" altLang="zh-CN" sz="2400" dirty="0">
                <a:latin typeface="Arial" panose="020B0604020202020204" pitchFamily="34" charset="0"/>
                <a:cs typeface="Arial" panose="020B0604020202020204" pitchFamily="34" charset="0"/>
              </a:rPr>
              <a:t>Environment</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parameters: </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mean annual temperature</a:t>
            </a:r>
            <a:endParaRPr kumimoji="1"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specific humidity</a:t>
            </a:r>
            <a:endParaRPr kumimoji="1"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enthalpy</a:t>
            </a:r>
            <a:endParaRPr kumimoji="1" lang="zh-CN" altLang="en-US" dirty="0">
              <a:latin typeface="Arial" panose="020B0604020202020204" pitchFamily="34" charset="0"/>
              <a:cs typeface="Arial" panose="020B0604020202020204" pitchFamily="34" charset="0"/>
            </a:endParaRPr>
          </a:p>
        </p:txBody>
      </p:sp>
      <p:cxnSp>
        <p:nvCxnSpPr>
          <p:cNvPr id="11" name="直线箭头连接符 10">
            <a:extLst>
              <a:ext uri="{FF2B5EF4-FFF2-40B4-BE49-F238E27FC236}">
                <a16:creationId xmlns:a16="http://schemas.microsoft.com/office/drawing/2014/main" id="{55A546B0-1A86-0FC4-72EC-6D0CA579F0F0}"/>
              </a:ext>
            </a:extLst>
          </p:cNvPr>
          <p:cNvCxnSpPr>
            <a:cxnSpLocks/>
            <a:stCxn id="6" idx="3"/>
            <a:endCxn id="10" idx="1"/>
          </p:cNvCxnSpPr>
          <p:nvPr/>
        </p:nvCxnSpPr>
        <p:spPr>
          <a:xfrm>
            <a:off x="4933950" y="2223626"/>
            <a:ext cx="2616202"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文本框 11">
            <a:extLst>
              <a:ext uri="{FF2B5EF4-FFF2-40B4-BE49-F238E27FC236}">
                <a16:creationId xmlns:a16="http://schemas.microsoft.com/office/drawing/2014/main" id="{F7746A28-B7DF-9846-2411-94ECA90F08C7}"/>
              </a:ext>
            </a:extLst>
          </p:cNvPr>
          <p:cNvSpPr txBox="1"/>
          <p:nvPr/>
        </p:nvSpPr>
        <p:spPr>
          <a:xfrm>
            <a:off x="5044447" y="5849128"/>
            <a:ext cx="2356478" cy="461665"/>
          </a:xfrm>
          <a:prstGeom prst="rect">
            <a:avLst/>
          </a:prstGeom>
          <a:noFill/>
        </p:spPr>
        <p:txBody>
          <a:bodyPr wrap="square" rtlCol="0">
            <a:spAutoFit/>
          </a:bodyPr>
          <a:lstStyle/>
          <a:p>
            <a:r>
              <a:rPr kumimoji="1" lang="en-US" altLang="zh-CN" sz="2400" dirty="0">
                <a:latin typeface="Arial" panose="020B0604020202020204" pitchFamily="34" charset="0"/>
                <a:cs typeface="Arial" panose="020B0604020202020204" pitchFamily="34" charset="0"/>
              </a:rPr>
              <a:t>Paleo-elevation</a:t>
            </a:r>
            <a:endParaRPr kumimoji="1" lang="zh-CN" altLang="en-US" sz="2400" dirty="0">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AA7A00FC-5C32-255E-CA96-34B47478F425}"/>
              </a:ext>
            </a:extLst>
          </p:cNvPr>
          <p:cNvPicPr>
            <a:picLocks noChangeAspect="1"/>
          </p:cNvPicPr>
          <p:nvPr/>
        </p:nvPicPr>
        <p:blipFill>
          <a:blip r:embed="rId4"/>
          <a:stretch>
            <a:fillRect/>
          </a:stretch>
        </p:blipFill>
        <p:spPr>
          <a:xfrm>
            <a:off x="6017245" y="4148975"/>
            <a:ext cx="4067691" cy="431766"/>
          </a:xfrm>
          <a:prstGeom prst="rect">
            <a:avLst/>
          </a:prstGeom>
          <a:ln w="28575">
            <a:solidFill>
              <a:srgbClr val="FF0000"/>
            </a:solidFill>
          </a:ln>
        </p:spPr>
      </p:pic>
      <p:sp>
        <p:nvSpPr>
          <p:cNvPr id="28" name="文本框 27">
            <a:extLst>
              <a:ext uri="{FF2B5EF4-FFF2-40B4-BE49-F238E27FC236}">
                <a16:creationId xmlns:a16="http://schemas.microsoft.com/office/drawing/2014/main" id="{D1FCC5A1-C7A4-306C-97D4-952A5494A35C}"/>
              </a:ext>
            </a:extLst>
          </p:cNvPr>
          <p:cNvSpPr txBox="1"/>
          <p:nvPr/>
        </p:nvSpPr>
        <p:spPr>
          <a:xfrm>
            <a:off x="5833748" y="1111801"/>
            <a:ext cx="524503" cy="584775"/>
          </a:xfrm>
          <a:prstGeom prst="rect">
            <a:avLst/>
          </a:prstGeom>
          <a:noFill/>
        </p:spPr>
        <p:txBody>
          <a:bodyPr wrap="none" rtlCol="0">
            <a:spAutoFit/>
          </a:bodyPr>
          <a:lstStyle/>
          <a:p>
            <a:r>
              <a:rPr kumimoji="1" lang="zh-CN" altLang="en-US" sz="3200" b="1" dirty="0">
                <a:solidFill>
                  <a:srgbClr val="00B0F0"/>
                </a:solidFill>
              </a:rPr>
              <a:t> </a:t>
            </a:r>
            <a:r>
              <a:rPr kumimoji="1" lang="en-US" altLang="zh-CN" sz="3200" b="1" dirty="0">
                <a:solidFill>
                  <a:srgbClr val="00B0F0"/>
                </a:solidFill>
              </a:rPr>
              <a:t>1</a:t>
            </a:r>
            <a:endParaRPr kumimoji="1" lang="zh-CN" altLang="en-US" sz="3200" b="1" dirty="0">
              <a:solidFill>
                <a:srgbClr val="00B0F0"/>
              </a:solidFill>
            </a:endParaRPr>
          </a:p>
        </p:txBody>
      </p:sp>
      <p:sp>
        <p:nvSpPr>
          <p:cNvPr id="33" name="文本框 32">
            <a:extLst>
              <a:ext uri="{FF2B5EF4-FFF2-40B4-BE49-F238E27FC236}">
                <a16:creationId xmlns:a16="http://schemas.microsoft.com/office/drawing/2014/main" id="{6C7EE3D9-D5DC-0211-6578-D38516C3A7F3}"/>
              </a:ext>
            </a:extLst>
          </p:cNvPr>
          <p:cNvSpPr txBox="1"/>
          <p:nvPr/>
        </p:nvSpPr>
        <p:spPr>
          <a:xfrm>
            <a:off x="7550152" y="3403269"/>
            <a:ext cx="412292" cy="584775"/>
          </a:xfrm>
          <a:prstGeom prst="rect">
            <a:avLst/>
          </a:prstGeom>
          <a:noFill/>
        </p:spPr>
        <p:txBody>
          <a:bodyPr wrap="none" rtlCol="0">
            <a:spAutoFit/>
          </a:bodyPr>
          <a:lstStyle/>
          <a:p>
            <a:r>
              <a:rPr kumimoji="1" lang="en-US" altLang="zh-CN" sz="3200" b="1" dirty="0">
                <a:solidFill>
                  <a:srgbClr val="00B0F0"/>
                </a:solidFill>
              </a:rPr>
              <a:t>2</a:t>
            </a:r>
            <a:endParaRPr kumimoji="1" lang="zh-CN" altLang="en-US" sz="3200" b="1" dirty="0">
              <a:solidFill>
                <a:srgbClr val="00B0F0"/>
              </a:solidFill>
            </a:endParaRPr>
          </a:p>
        </p:txBody>
      </p:sp>
      <p:sp>
        <p:nvSpPr>
          <p:cNvPr id="34" name="文本框 33">
            <a:extLst>
              <a:ext uri="{FF2B5EF4-FFF2-40B4-BE49-F238E27FC236}">
                <a16:creationId xmlns:a16="http://schemas.microsoft.com/office/drawing/2014/main" id="{418D48A6-9CFB-52D3-2E5F-E264C5742098}"/>
              </a:ext>
            </a:extLst>
          </p:cNvPr>
          <p:cNvSpPr txBox="1"/>
          <p:nvPr/>
        </p:nvSpPr>
        <p:spPr>
          <a:xfrm>
            <a:off x="5654234" y="5339906"/>
            <a:ext cx="412292" cy="584775"/>
          </a:xfrm>
          <a:prstGeom prst="rect">
            <a:avLst/>
          </a:prstGeom>
          <a:noFill/>
        </p:spPr>
        <p:txBody>
          <a:bodyPr wrap="none" rtlCol="0">
            <a:spAutoFit/>
          </a:bodyPr>
          <a:lstStyle/>
          <a:p>
            <a:r>
              <a:rPr kumimoji="1" lang="en-US" altLang="zh-CN" sz="3200" b="1" dirty="0">
                <a:solidFill>
                  <a:srgbClr val="00B0F0"/>
                </a:solidFill>
              </a:rPr>
              <a:t>3</a:t>
            </a:r>
            <a:endParaRPr kumimoji="1" lang="zh-CN" altLang="en-US" sz="3200" b="1" dirty="0">
              <a:solidFill>
                <a:srgbClr val="00B0F0"/>
              </a:solidFill>
            </a:endParaRPr>
          </a:p>
        </p:txBody>
      </p:sp>
      <p:sp>
        <p:nvSpPr>
          <p:cNvPr id="35" name="文本框 34">
            <a:extLst>
              <a:ext uri="{FF2B5EF4-FFF2-40B4-BE49-F238E27FC236}">
                <a16:creationId xmlns:a16="http://schemas.microsoft.com/office/drawing/2014/main" id="{46F1CD99-E6AF-17F0-AF9E-BD0F22C802C3}"/>
              </a:ext>
            </a:extLst>
          </p:cNvPr>
          <p:cNvSpPr txBox="1"/>
          <p:nvPr/>
        </p:nvSpPr>
        <p:spPr>
          <a:xfrm>
            <a:off x="3507430" y="3269038"/>
            <a:ext cx="1411605" cy="369332"/>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Wolfe, 1995</a:t>
            </a:r>
            <a:endParaRPr kumimoji="1"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85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AA24C76-7101-C91A-2BDF-F3875400DFEC}"/>
              </a:ext>
            </a:extLst>
          </p:cNvPr>
          <p:cNvSpPr txBox="1"/>
          <p:nvPr/>
        </p:nvSpPr>
        <p:spPr>
          <a:xfrm>
            <a:off x="0" y="0"/>
            <a:ext cx="11043408" cy="523220"/>
          </a:xfrm>
          <a:prstGeom prst="rect">
            <a:avLst/>
          </a:prstGeom>
          <a:noFill/>
        </p:spPr>
        <p:txBody>
          <a:bodyPr wrap="none" rtlCol="0">
            <a:spAutoFit/>
          </a:bodyPr>
          <a:lstStyle/>
          <a:p>
            <a:r>
              <a:rPr lang="en-US" altLang="zh-CN" sz="2800" dirty="0">
                <a:latin typeface="Arial" panose="020B0604020202020204" pitchFamily="34" charset="0"/>
                <a:cs typeface="Arial" panose="020B0604020202020204" pitchFamily="34" charset="0"/>
              </a:rPr>
              <a:t>Leaf physiognomy character states to the environmental parameters</a:t>
            </a:r>
            <a:endParaRPr kumimoji="1" lang="zh-CN" altLang="en-US" sz="2800" dirty="0">
              <a:latin typeface="Arial" panose="020B0604020202020204" pitchFamily="34" charset="0"/>
              <a:cs typeface="Arial" panose="020B0604020202020204" pitchFamily="34" charset="0"/>
            </a:endParaRPr>
          </a:p>
        </p:txBody>
      </p:sp>
      <p:pic>
        <p:nvPicPr>
          <p:cNvPr id="5" name="图片 4" descr="图表, 图示&#10;&#10;描述已自动生成">
            <a:extLst>
              <a:ext uri="{FF2B5EF4-FFF2-40B4-BE49-F238E27FC236}">
                <a16:creationId xmlns:a16="http://schemas.microsoft.com/office/drawing/2014/main" id="{5104BA21-092E-54FF-C7FA-89A3365B3FF3}"/>
              </a:ext>
            </a:extLst>
          </p:cNvPr>
          <p:cNvPicPr>
            <a:picLocks noChangeAspect="1"/>
          </p:cNvPicPr>
          <p:nvPr/>
        </p:nvPicPr>
        <p:blipFill>
          <a:blip r:embed="rId3"/>
          <a:stretch>
            <a:fillRect/>
          </a:stretch>
        </p:blipFill>
        <p:spPr>
          <a:xfrm>
            <a:off x="0" y="1054100"/>
            <a:ext cx="6654800" cy="5803900"/>
          </a:xfrm>
          <a:prstGeom prst="rect">
            <a:avLst/>
          </a:prstGeom>
        </p:spPr>
      </p:pic>
      <p:sp>
        <p:nvSpPr>
          <p:cNvPr id="3" name="文本框 2">
            <a:extLst>
              <a:ext uri="{FF2B5EF4-FFF2-40B4-BE49-F238E27FC236}">
                <a16:creationId xmlns:a16="http://schemas.microsoft.com/office/drawing/2014/main" id="{66D0BFCC-1B38-E5E7-0D25-D6FCE000A09C}"/>
              </a:ext>
            </a:extLst>
          </p:cNvPr>
          <p:cNvSpPr txBox="1"/>
          <p:nvPr/>
        </p:nvSpPr>
        <p:spPr>
          <a:xfrm>
            <a:off x="516594" y="1107165"/>
            <a:ext cx="1411605" cy="369332"/>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Wolfe, 1995</a:t>
            </a:r>
            <a:endParaRPr kumimoji="1" lang="zh-CN" altLang="en-US"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FBF1B01-D183-70C3-361E-5FDB1115F0C5}"/>
              </a:ext>
            </a:extLst>
          </p:cNvPr>
          <p:cNvSpPr txBox="1"/>
          <p:nvPr/>
        </p:nvSpPr>
        <p:spPr>
          <a:xfrm>
            <a:off x="146515" y="631537"/>
            <a:ext cx="5609228"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Climate-Leaf Analysis Multivariate Program (CLAMP)</a:t>
            </a:r>
            <a:endParaRPr kumimoji="1" lang="zh-CN" altLang="en-US"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4E145D86-5A61-2C9D-1AEA-CB5C998D5B39}"/>
              </a:ext>
            </a:extLst>
          </p:cNvPr>
          <p:cNvSpPr/>
          <p:nvPr/>
        </p:nvSpPr>
        <p:spPr>
          <a:xfrm>
            <a:off x="0" y="1000869"/>
            <a:ext cx="6654800" cy="290195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42207760-DC2A-270C-ECF4-BA618948DE26}"/>
              </a:ext>
            </a:extLst>
          </p:cNvPr>
          <p:cNvSpPr/>
          <p:nvPr/>
        </p:nvSpPr>
        <p:spPr>
          <a:xfrm>
            <a:off x="0" y="3956050"/>
            <a:ext cx="6654800" cy="290195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7E23DEF1-7A6D-4A1A-2EA2-68AECCA0F6B8}"/>
              </a:ext>
            </a:extLst>
          </p:cNvPr>
          <p:cNvSpPr txBox="1"/>
          <p:nvPr/>
        </p:nvSpPr>
        <p:spPr>
          <a:xfrm>
            <a:off x="4955858" y="1054100"/>
            <a:ext cx="1597745" cy="461665"/>
          </a:xfrm>
          <a:prstGeom prst="rect">
            <a:avLst/>
          </a:prstGeom>
          <a:noFill/>
        </p:spPr>
        <p:txBody>
          <a:bodyPr wrap="none" rtlCol="0">
            <a:spAutoFit/>
          </a:bodyPr>
          <a:lstStyle/>
          <a:p>
            <a:r>
              <a:rPr kumimoji="1" lang="en-US" altLang="zh-CN" sz="2400" dirty="0">
                <a:solidFill>
                  <a:srgbClr val="FF0000"/>
                </a:solidFill>
                <a:latin typeface="Arial" panose="020B0604020202020204" pitchFamily="34" charset="0"/>
                <a:cs typeface="Arial" panose="020B0604020202020204" pitchFamily="34" charset="0"/>
              </a:rPr>
              <a:t>Wet or dry</a:t>
            </a:r>
            <a:endParaRPr kumimoji="1" lang="zh-CN" altLang="en-US" sz="2400" dirty="0">
              <a:solidFill>
                <a:srgbClr val="FF0000"/>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B9C480FF-3CDA-5BC0-FC5C-5F8D73BB0841}"/>
              </a:ext>
            </a:extLst>
          </p:cNvPr>
          <p:cNvSpPr txBox="1"/>
          <p:nvPr/>
        </p:nvSpPr>
        <p:spPr>
          <a:xfrm>
            <a:off x="4955858" y="4041318"/>
            <a:ext cx="1673856" cy="461665"/>
          </a:xfrm>
          <a:prstGeom prst="rect">
            <a:avLst/>
          </a:prstGeom>
          <a:noFill/>
        </p:spPr>
        <p:txBody>
          <a:bodyPr wrap="none" rtlCol="0">
            <a:spAutoFit/>
          </a:bodyPr>
          <a:lstStyle/>
          <a:p>
            <a:r>
              <a:rPr kumimoji="1" lang="en-US" altLang="zh-CN" sz="2400" dirty="0">
                <a:solidFill>
                  <a:srgbClr val="0070C0"/>
                </a:solidFill>
                <a:latin typeface="Arial" panose="020B0604020202020204" pitchFamily="34" charset="0"/>
                <a:cs typeface="Arial" panose="020B0604020202020204" pitchFamily="34" charset="0"/>
              </a:rPr>
              <a:t>Hot or cold</a:t>
            </a:r>
            <a:endParaRPr kumimoji="1" lang="zh-CN" altLang="en-US" sz="2400" dirty="0">
              <a:solidFill>
                <a:srgbClr val="0070C0"/>
              </a:solidFill>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165B7346-7F6F-4DCB-538D-906D165DE170}"/>
              </a:ext>
            </a:extLst>
          </p:cNvPr>
          <p:cNvSpPr/>
          <p:nvPr/>
        </p:nvSpPr>
        <p:spPr>
          <a:xfrm>
            <a:off x="0" y="1370200"/>
            <a:ext cx="213131" cy="182676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4AA071E9-0943-12A6-E274-9EC15A04A9A7}"/>
              </a:ext>
            </a:extLst>
          </p:cNvPr>
          <p:cNvSpPr/>
          <p:nvPr/>
        </p:nvSpPr>
        <p:spPr>
          <a:xfrm>
            <a:off x="3431864" y="1370200"/>
            <a:ext cx="213131" cy="182676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B64442DD-DD69-BABC-0A5B-6301C96FF4B6}"/>
              </a:ext>
            </a:extLst>
          </p:cNvPr>
          <p:cNvSpPr/>
          <p:nvPr/>
        </p:nvSpPr>
        <p:spPr>
          <a:xfrm>
            <a:off x="3431864" y="4319517"/>
            <a:ext cx="213131" cy="1669392"/>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070C0"/>
              </a:solidFill>
            </a:endParaRPr>
          </a:p>
        </p:txBody>
      </p:sp>
      <p:sp>
        <p:nvSpPr>
          <p:cNvPr id="15" name="矩形 14">
            <a:extLst>
              <a:ext uri="{FF2B5EF4-FFF2-40B4-BE49-F238E27FC236}">
                <a16:creationId xmlns:a16="http://schemas.microsoft.com/office/drawing/2014/main" id="{D54396E1-641F-22F7-9846-ACBA9452BEDD}"/>
              </a:ext>
            </a:extLst>
          </p:cNvPr>
          <p:cNvSpPr/>
          <p:nvPr/>
        </p:nvSpPr>
        <p:spPr>
          <a:xfrm>
            <a:off x="39949" y="4728518"/>
            <a:ext cx="213131" cy="1005017"/>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070C0"/>
              </a:solidFill>
            </a:endParaRPr>
          </a:p>
        </p:txBody>
      </p:sp>
      <p:pic>
        <p:nvPicPr>
          <p:cNvPr id="17" name="图片 16" descr="图示&#10;&#10;描述已自动生成">
            <a:extLst>
              <a:ext uri="{FF2B5EF4-FFF2-40B4-BE49-F238E27FC236}">
                <a16:creationId xmlns:a16="http://schemas.microsoft.com/office/drawing/2014/main" id="{05FFC647-05FD-5316-B9CC-C000632DFC3C}"/>
              </a:ext>
            </a:extLst>
          </p:cNvPr>
          <p:cNvPicPr>
            <a:picLocks noChangeAspect="1"/>
          </p:cNvPicPr>
          <p:nvPr/>
        </p:nvPicPr>
        <p:blipFill rotWithShape="1">
          <a:blip r:embed="rId4"/>
          <a:srcRect l="2931"/>
          <a:stretch/>
        </p:blipFill>
        <p:spPr>
          <a:xfrm>
            <a:off x="6734698" y="523220"/>
            <a:ext cx="5457302" cy="4147456"/>
          </a:xfrm>
          <a:prstGeom prst="rect">
            <a:avLst/>
          </a:prstGeom>
        </p:spPr>
      </p:pic>
      <p:cxnSp>
        <p:nvCxnSpPr>
          <p:cNvPr id="18" name="直线箭头连接符 17">
            <a:extLst>
              <a:ext uri="{FF2B5EF4-FFF2-40B4-BE49-F238E27FC236}">
                <a16:creationId xmlns:a16="http://schemas.microsoft.com/office/drawing/2014/main" id="{B6B3212E-A726-541B-97DB-95176D42FEE0}"/>
              </a:ext>
            </a:extLst>
          </p:cNvPr>
          <p:cNvCxnSpPr>
            <a:cxnSpLocks/>
            <a:stCxn id="7" idx="3"/>
          </p:cNvCxnSpPr>
          <p:nvPr/>
        </p:nvCxnSpPr>
        <p:spPr>
          <a:xfrm>
            <a:off x="6654800" y="2451844"/>
            <a:ext cx="717550" cy="45010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直线箭头连接符 20">
            <a:extLst>
              <a:ext uri="{FF2B5EF4-FFF2-40B4-BE49-F238E27FC236}">
                <a16:creationId xmlns:a16="http://schemas.microsoft.com/office/drawing/2014/main" id="{F43BEA72-F2D0-7215-B1ED-0EC486C142BB}"/>
              </a:ext>
            </a:extLst>
          </p:cNvPr>
          <p:cNvCxnSpPr>
            <a:cxnSpLocks/>
            <a:stCxn id="8" idx="3"/>
          </p:cNvCxnSpPr>
          <p:nvPr/>
        </p:nvCxnSpPr>
        <p:spPr>
          <a:xfrm flipV="1">
            <a:off x="6654800" y="3361448"/>
            <a:ext cx="3041650" cy="2045577"/>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6" name="文本框 25">
            <a:extLst>
              <a:ext uri="{FF2B5EF4-FFF2-40B4-BE49-F238E27FC236}">
                <a16:creationId xmlns:a16="http://schemas.microsoft.com/office/drawing/2014/main" id="{4DE8C4D7-EECF-6FD9-1E30-3498A26BAF5A}"/>
              </a:ext>
            </a:extLst>
          </p:cNvPr>
          <p:cNvSpPr txBox="1"/>
          <p:nvPr/>
        </p:nvSpPr>
        <p:spPr>
          <a:xfrm>
            <a:off x="7800954" y="5087204"/>
            <a:ext cx="3358676" cy="923330"/>
          </a:xfrm>
          <a:prstGeom prst="rect">
            <a:avLst/>
          </a:prstGeom>
          <a:noFill/>
        </p:spPr>
        <p:txBody>
          <a:bodyPr wrap="none" rtlCol="0">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 mean annual temperature</a:t>
            </a:r>
            <a:endParaRPr kumimoji="1"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q: specific humidity</a:t>
            </a:r>
            <a:endParaRPr kumimoji="1"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H: enthalpy</a:t>
            </a:r>
            <a:endParaRPr kumimoji="1"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3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8AE27C6-7E64-BB21-0A68-64C55566C097}"/>
              </a:ext>
            </a:extLst>
          </p:cNvPr>
          <p:cNvSpPr txBox="1"/>
          <p:nvPr/>
        </p:nvSpPr>
        <p:spPr>
          <a:xfrm>
            <a:off x="0" y="0"/>
            <a:ext cx="7946406" cy="523220"/>
          </a:xfrm>
          <a:prstGeom prst="rect">
            <a:avLst/>
          </a:prstGeom>
          <a:noFill/>
        </p:spPr>
        <p:txBody>
          <a:bodyPr wrap="none" rtlCol="0">
            <a:spAutoFit/>
          </a:bodyPr>
          <a:lstStyle/>
          <a:p>
            <a:r>
              <a:rPr lang="en-US" altLang="zh-CN" sz="2800" dirty="0">
                <a:latin typeface="Arial" panose="020B0604020202020204" pitchFamily="34" charset="0"/>
                <a:cs typeface="Arial" panose="020B0604020202020204" pitchFamily="34" charset="0"/>
              </a:rPr>
              <a:t>Environmental parameters to the paleo-elevation</a:t>
            </a:r>
            <a:endParaRPr kumimoji="1" lang="zh-CN" altLang="en-US" sz="28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D996EAE0-00FA-CC4C-CF32-45528648AE1C}"/>
              </a:ext>
            </a:extLst>
          </p:cNvPr>
          <p:cNvPicPr>
            <a:picLocks noChangeAspect="1"/>
          </p:cNvPicPr>
          <p:nvPr/>
        </p:nvPicPr>
        <p:blipFill>
          <a:blip r:embed="rId3"/>
          <a:stretch>
            <a:fillRect/>
          </a:stretch>
        </p:blipFill>
        <p:spPr>
          <a:xfrm>
            <a:off x="1600200" y="1346124"/>
            <a:ext cx="9525651" cy="1011102"/>
          </a:xfrm>
          <a:prstGeom prst="rect">
            <a:avLst/>
          </a:prstGeom>
        </p:spPr>
      </p:pic>
      <p:pic>
        <p:nvPicPr>
          <p:cNvPr id="8" name="图片 7" descr="图片包含 文本&#10;&#10;描述已自动生成">
            <a:extLst>
              <a:ext uri="{FF2B5EF4-FFF2-40B4-BE49-F238E27FC236}">
                <a16:creationId xmlns:a16="http://schemas.microsoft.com/office/drawing/2014/main" id="{751219A2-E9F2-9FAC-337E-54E6742AB3E0}"/>
              </a:ext>
            </a:extLst>
          </p:cNvPr>
          <p:cNvPicPr>
            <a:picLocks noChangeAspect="1"/>
          </p:cNvPicPr>
          <p:nvPr/>
        </p:nvPicPr>
        <p:blipFill>
          <a:blip r:embed="rId4"/>
          <a:stretch>
            <a:fillRect/>
          </a:stretch>
        </p:blipFill>
        <p:spPr>
          <a:xfrm>
            <a:off x="5557586" y="4064143"/>
            <a:ext cx="4305225" cy="1166577"/>
          </a:xfrm>
          <a:prstGeom prst="rect">
            <a:avLst/>
          </a:prstGeom>
        </p:spPr>
      </p:pic>
      <p:sp>
        <p:nvSpPr>
          <p:cNvPr id="10" name="文本框 9">
            <a:extLst>
              <a:ext uri="{FF2B5EF4-FFF2-40B4-BE49-F238E27FC236}">
                <a16:creationId xmlns:a16="http://schemas.microsoft.com/office/drawing/2014/main" id="{F50BB9BA-4AC0-2B26-4304-008EE8E9EC59}"/>
              </a:ext>
            </a:extLst>
          </p:cNvPr>
          <p:cNvSpPr txBox="1"/>
          <p:nvPr/>
        </p:nvSpPr>
        <p:spPr>
          <a:xfrm>
            <a:off x="303213" y="687288"/>
            <a:ext cx="7783512" cy="461665"/>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Observation: Moist static energy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(h) is zonally invariant</a:t>
            </a:r>
            <a:endParaRPr lang="zh-CN" altLang="en-US" sz="2400" dirty="0">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167E5C01-E3B8-6996-97E0-EA44B496C02D}"/>
              </a:ext>
            </a:extLst>
          </p:cNvPr>
          <p:cNvSpPr txBox="1"/>
          <p:nvPr/>
        </p:nvSpPr>
        <p:spPr>
          <a:xfrm>
            <a:off x="483937" y="3010587"/>
            <a:ext cx="4445000" cy="2554545"/>
          </a:xfrm>
          <a:prstGeom prst="rect">
            <a:avLst/>
          </a:prstGeom>
          <a:noFill/>
        </p:spPr>
        <p:txBody>
          <a:bodyPr wrap="square" rtlCol="0">
            <a:spAutoFit/>
          </a:bodyPr>
          <a:lstStyle/>
          <a:p>
            <a:r>
              <a:rPr kumimoji="1" lang="en-US" altLang="zh-CN" sz="2000" dirty="0">
                <a:latin typeface="Arial" panose="020B0604020202020204" pitchFamily="34" charset="0"/>
                <a:cs typeface="Arial" panose="020B0604020202020204" pitchFamily="34" charset="0"/>
              </a:rPr>
              <a:t>h: m</a:t>
            </a:r>
            <a:r>
              <a:rPr lang="en-US" altLang="zh-CN" sz="2000" dirty="0">
                <a:latin typeface="Arial" panose="020B0604020202020204" pitchFamily="34" charset="0"/>
                <a:cs typeface="Arial" panose="020B0604020202020204" pitchFamily="34" charset="0"/>
              </a:rPr>
              <a:t>oist static energy</a:t>
            </a:r>
            <a:endParaRPr kumimoji="1" lang="en-US" altLang="zh-CN" sz="2000" dirty="0">
              <a:latin typeface="Arial" panose="020B0604020202020204" pitchFamily="34" charset="0"/>
              <a:cs typeface="Arial" panose="020B0604020202020204" pitchFamily="34" charset="0"/>
            </a:endParaRPr>
          </a:p>
          <a:p>
            <a:r>
              <a:rPr kumimoji="1" lang="en-US" altLang="zh-CN" sz="2000" dirty="0">
                <a:latin typeface="Arial" panose="020B0604020202020204" pitchFamily="34" charset="0"/>
                <a:cs typeface="Arial" panose="020B0604020202020204" pitchFamily="34" charset="0"/>
              </a:rPr>
              <a:t>c</a:t>
            </a:r>
            <a:r>
              <a:rPr kumimoji="1" lang="en-US" altLang="zh-CN" sz="2000" baseline="-25000" dirty="0">
                <a:latin typeface="Arial" panose="020B0604020202020204" pitchFamily="34" charset="0"/>
                <a:cs typeface="Arial" panose="020B0604020202020204" pitchFamily="34" charset="0"/>
              </a:rPr>
              <a:t>p</a:t>
            </a:r>
            <a:r>
              <a:rPr kumimoji="1" lang="en-US" altLang="zh-CN"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specific heat capacity</a:t>
            </a:r>
            <a:endParaRPr kumimoji="1" lang="en-US" altLang="zh-CN" sz="2000" dirty="0">
              <a:latin typeface="Arial" panose="020B0604020202020204" pitchFamily="34" charset="0"/>
              <a:cs typeface="Arial" panose="020B0604020202020204" pitchFamily="34" charset="0"/>
            </a:endParaRPr>
          </a:p>
          <a:p>
            <a:r>
              <a:rPr kumimoji="1" lang="en-US" altLang="zh-CN" sz="2000" dirty="0">
                <a:latin typeface="Arial" panose="020B0604020202020204" pitchFamily="34" charset="0"/>
                <a:cs typeface="Arial" panose="020B0604020202020204" pitchFamily="34" charset="0"/>
              </a:rPr>
              <a:t>T: </a:t>
            </a:r>
            <a:r>
              <a:rPr lang="en-US" altLang="zh-CN" sz="2000" dirty="0">
                <a:latin typeface="Arial" panose="020B0604020202020204" pitchFamily="34" charset="0"/>
                <a:cs typeface="Arial" panose="020B0604020202020204" pitchFamily="34" charset="0"/>
              </a:rPr>
              <a:t>absolute temperature</a:t>
            </a:r>
            <a:endParaRPr kumimoji="1" lang="en-US" altLang="zh-CN" sz="2000" dirty="0">
              <a:latin typeface="Arial" panose="020B0604020202020204" pitchFamily="34" charset="0"/>
              <a:cs typeface="Arial" panose="020B0604020202020204" pitchFamily="34" charset="0"/>
            </a:endParaRPr>
          </a:p>
          <a:p>
            <a:r>
              <a:rPr kumimoji="1" lang="en-US" altLang="zh-CN" sz="2000" dirty="0" err="1">
                <a:latin typeface="Arial" panose="020B0604020202020204" pitchFamily="34" charset="0"/>
                <a:cs typeface="Arial" panose="020B0604020202020204" pitchFamily="34" charset="0"/>
              </a:rPr>
              <a:t>L</a:t>
            </a:r>
            <a:r>
              <a:rPr kumimoji="1" lang="en-US" altLang="zh-CN" sz="2000" baseline="-25000" dirty="0" err="1">
                <a:latin typeface="Arial" panose="020B0604020202020204" pitchFamily="34" charset="0"/>
                <a:cs typeface="Arial" panose="020B0604020202020204" pitchFamily="34" charset="0"/>
              </a:rPr>
              <a:t>v</a:t>
            </a:r>
            <a:r>
              <a:rPr kumimoji="1" lang="en-US" altLang="zh-CN"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latent heat of vaporization</a:t>
            </a:r>
            <a:endParaRPr kumimoji="1" lang="en-US" altLang="zh-CN" sz="2000" dirty="0">
              <a:latin typeface="Arial" panose="020B0604020202020204" pitchFamily="34" charset="0"/>
              <a:cs typeface="Arial" panose="020B0604020202020204" pitchFamily="34" charset="0"/>
            </a:endParaRPr>
          </a:p>
          <a:p>
            <a:r>
              <a:rPr kumimoji="1" lang="en-US" altLang="zh-CN" sz="2000" dirty="0">
                <a:latin typeface="Arial" panose="020B0604020202020204" pitchFamily="34" charset="0"/>
                <a:cs typeface="Arial" panose="020B0604020202020204" pitchFamily="34" charset="0"/>
              </a:rPr>
              <a:t>q: </a:t>
            </a:r>
            <a:r>
              <a:rPr lang="en-US" altLang="zh-CN" sz="2000" dirty="0">
                <a:latin typeface="Arial" panose="020B0604020202020204" pitchFamily="34" charset="0"/>
                <a:cs typeface="Arial" panose="020B0604020202020204" pitchFamily="34" charset="0"/>
              </a:rPr>
              <a:t>specific humidity</a:t>
            </a:r>
            <a:endParaRPr kumimoji="1" lang="en-US" altLang="zh-CN" sz="2000" dirty="0">
              <a:latin typeface="Arial" panose="020B0604020202020204" pitchFamily="34" charset="0"/>
              <a:cs typeface="Arial" panose="020B0604020202020204" pitchFamily="34" charset="0"/>
            </a:endParaRPr>
          </a:p>
          <a:p>
            <a:r>
              <a:rPr kumimoji="1" lang="en-US" altLang="zh-CN" sz="2000" dirty="0">
                <a:latin typeface="Arial" panose="020B0604020202020204" pitchFamily="34" charset="0"/>
                <a:cs typeface="Arial" panose="020B0604020202020204" pitchFamily="34" charset="0"/>
              </a:rPr>
              <a:t>g: </a:t>
            </a:r>
            <a:r>
              <a:rPr lang="en-US" altLang="zh-CN" sz="2000" dirty="0">
                <a:latin typeface="Arial" panose="020B0604020202020204" pitchFamily="34" charset="0"/>
                <a:cs typeface="Arial" panose="020B0604020202020204" pitchFamily="34" charset="0"/>
              </a:rPr>
              <a:t>gravitational acceleration</a:t>
            </a:r>
            <a:endParaRPr kumimoji="1" lang="en-US" altLang="zh-CN" sz="2000" dirty="0">
              <a:latin typeface="Arial" panose="020B0604020202020204" pitchFamily="34" charset="0"/>
              <a:cs typeface="Arial" panose="020B0604020202020204" pitchFamily="34" charset="0"/>
            </a:endParaRPr>
          </a:p>
          <a:p>
            <a:r>
              <a:rPr kumimoji="1" lang="en-US" altLang="zh-CN" sz="2000" dirty="0">
                <a:latin typeface="Arial" panose="020B0604020202020204" pitchFamily="34" charset="0"/>
                <a:cs typeface="Arial" panose="020B0604020202020204" pitchFamily="34" charset="0"/>
              </a:rPr>
              <a:t>Z: elevation</a:t>
            </a:r>
          </a:p>
          <a:p>
            <a:r>
              <a:rPr kumimoji="1" lang="en-US" altLang="zh-CN" sz="2000" dirty="0">
                <a:latin typeface="Arial" panose="020B0604020202020204" pitchFamily="34" charset="0"/>
                <a:cs typeface="Arial" panose="020B0604020202020204" pitchFamily="34" charset="0"/>
              </a:rPr>
              <a:t>H: enthalpy</a:t>
            </a:r>
          </a:p>
        </p:txBody>
      </p:sp>
      <p:sp>
        <p:nvSpPr>
          <p:cNvPr id="3" name="矩形 2">
            <a:extLst>
              <a:ext uri="{FF2B5EF4-FFF2-40B4-BE49-F238E27FC236}">
                <a16:creationId xmlns:a16="http://schemas.microsoft.com/office/drawing/2014/main" id="{C07F6AB6-C5AC-1AC3-8CE8-EB428D105943}"/>
              </a:ext>
            </a:extLst>
          </p:cNvPr>
          <p:cNvSpPr/>
          <p:nvPr/>
        </p:nvSpPr>
        <p:spPr>
          <a:xfrm>
            <a:off x="2914650" y="1487234"/>
            <a:ext cx="3181350" cy="808126"/>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04BAA0A9-F550-36CA-60A8-046897165741}"/>
              </a:ext>
            </a:extLst>
          </p:cNvPr>
          <p:cNvSpPr txBox="1"/>
          <p:nvPr/>
        </p:nvSpPr>
        <p:spPr>
          <a:xfrm>
            <a:off x="303213" y="2282689"/>
            <a:ext cx="1968500" cy="461665"/>
          </a:xfrm>
          <a:prstGeom prst="rect">
            <a:avLst/>
          </a:prstGeom>
          <a:noFill/>
        </p:spPr>
        <p:txBody>
          <a:bodyPr wrap="square" rtlCol="0">
            <a:spAutoFit/>
          </a:bodyPr>
          <a:lstStyle/>
          <a:p>
            <a:r>
              <a:rPr kumimoji="1" lang="en-US" altLang="zh-CN" sz="2400" dirty="0">
                <a:solidFill>
                  <a:schemeClr val="tx2">
                    <a:lumMod val="50000"/>
                    <a:lumOff val="50000"/>
                  </a:schemeClr>
                </a:solidFill>
                <a:latin typeface="Arial" panose="020B0604020202020204" pitchFamily="34" charset="0"/>
                <a:cs typeface="Arial" panose="020B0604020202020204" pitchFamily="34" charset="0"/>
              </a:rPr>
              <a:t>J/kg or m</a:t>
            </a:r>
            <a:r>
              <a:rPr kumimoji="1" lang="en-US" altLang="zh-CN" sz="2400" baseline="30000" dirty="0">
                <a:solidFill>
                  <a:schemeClr val="tx2">
                    <a:lumMod val="50000"/>
                    <a:lumOff val="50000"/>
                  </a:schemeClr>
                </a:solidFill>
                <a:latin typeface="Arial" panose="020B0604020202020204" pitchFamily="34" charset="0"/>
                <a:cs typeface="Arial" panose="020B0604020202020204" pitchFamily="34" charset="0"/>
              </a:rPr>
              <a:t>2</a:t>
            </a:r>
            <a:r>
              <a:rPr kumimoji="1" lang="en-US" altLang="zh-CN" sz="2400" dirty="0">
                <a:solidFill>
                  <a:schemeClr val="tx2">
                    <a:lumMod val="50000"/>
                    <a:lumOff val="50000"/>
                  </a:schemeClr>
                </a:solidFill>
                <a:latin typeface="Arial" panose="020B0604020202020204" pitchFamily="34" charset="0"/>
                <a:cs typeface="Arial" panose="020B0604020202020204" pitchFamily="34" charset="0"/>
              </a:rPr>
              <a:t>/s</a:t>
            </a:r>
            <a:r>
              <a:rPr kumimoji="1" lang="en-US" altLang="zh-CN" sz="2400" baseline="30000" dirty="0">
                <a:solidFill>
                  <a:schemeClr val="tx2">
                    <a:lumMod val="50000"/>
                    <a:lumOff val="50000"/>
                  </a:schemeClr>
                </a:solidFill>
                <a:latin typeface="Arial" panose="020B0604020202020204" pitchFamily="34" charset="0"/>
                <a:cs typeface="Arial" panose="020B0604020202020204" pitchFamily="34" charset="0"/>
              </a:rPr>
              <a:t>2</a:t>
            </a:r>
            <a:endParaRPr kumimoji="1" lang="zh-CN" altLang="en-US" sz="2400" baseline="30000" dirty="0">
              <a:solidFill>
                <a:schemeClr val="tx2">
                  <a:lumMod val="50000"/>
                  <a:lumOff val="50000"/>
                </a:schemeClr>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EFC3661E-ACE2-20F0-32F8-81C5F142836F}"/>
              </a:ext>
            </a:extLst>
          </p:cNvPr>
          <p:cNvSpPr txBox="1"/>
          <p:nvPr/>
        </p:nvSpPr>
        <p:spPr>
          <a:xfrm>
            <a:off x="3774454" y="2344244"/>
            <a:ext cx="1154483" cy="400110"/>
          </a:xfrm>
          <a:prstGeom prst="rect">
            <a:avLst/>
          </a:prstGeom>
          <a:noFill/>
        </p:spPr>
        <p:txBody>
          <a:bodyPr wrap="none" rtlCol="0">
            <a:spAutoFit/>
          </a:bodyPr>
          <a:lstStyle/>
          <a:p>
            <a:r>
              <a:rPr kumimoji="1" lang="en-US" altLang="zh-CN" sz="2000" dirty="0">
                <a:solidFill>
                  <a:srgbClr val="FF0000"/>
                </a:solidFill>
                <a:latin typeface="Arial" panose="020B0604020202020204" pitchFamily="34" charset="0"/>
                <a:cs typeface="Arial" panose="020B0604020202020204" pitchFamily="34" charset="0"/>
              </a:rPr>
              <a:t>enthalpy</a:t>
            </a:r>
            <a:endParaRPr kumimoji="1" lang="zh-CN" altLang="en-US" sz="2000" dirty="0">
              <a:solidFill>
                <a:srgbClr val="FF0000"/>
              </a:solidFill>
            </a:endParaRPr>
          </a:p>
        </p:txBody>
      </p:sp>
      <p:sp>
        <p:nvSpPr>
          <p:cNvPr id="9" name="文本框 8">
            <a:extLst>
              <a:ext uri="{FF2B5EF4-FFF2-40B4-BE49-F238E27FC236}">
                <a16:creationId xmlns:a16="http://schemas.microsoft.com/office/drawing/2014/main" id="{785B6783-E837-FE18-81D0-97D1885F73A0}"/>
              </a:ext>
            </a:extLst>
          </p:cNvPr>
          <p:cNvSpPr txBox="1"/>
          <p:nvPr/>
        </p:nvSpPr>
        <p:spPr>
          <a:xfrm>
            <a:off x="6667499" y="2333479"/>
            <a:ext cx="3462807" cy="677108"/>
          </a:xfrm>
          <a:prstGeom prst="rect">
            <a:avLst/>
          </a:prstGeom>
          <a:noFill/>
          <a:ln>
            <a:noFill/>
          </a:ln>
        </p:spPr>
        <p:txBody>
          <a:bodyPr wrap="none" rtlCol="0">
            <a:spAutoFit/>
          </a:bodyPr>
          <a:lstStyle/>
          <a:p>
            <a:r>
              <a:rPr lang="en-US" altLang="zh-CN" sz="2000" dirty="0">
                <a:solidFill>
                  <a:schemeClr val="accent6"/>
                </a:solidFill>
                <a:effectLst/>
                <a:latin typeface="Arial" panose="020B0604020202020204" pitchFamily="34" charset="0"/>
                <a:cs typeface="Arial" panose="020B0604020202020204" pitchFamily="34" charset="0"/>
              </a:rPr>
              <a:t>gravitational potential energy</a:t>
            </a:r>
          </a:p>
          <a:p>
            <a:endParaRPr kumimoji="1" lang="zh-CN" altLang="en-US" dirty="0"/>
          </a:p>
        </p:txBody>
      </p:sp>
      <p:sp>
        <p:nvSpPr>
          <p:cNvPr id="11" name="矩形 10">
            <a:extLst>
              <a:ext uri="{FF2B5EF4-FFF2-40B4-BE49-F238E27FC236}">
                <a16:creationId xmlns:a16="http://schemas.microsoft.com/office/drawing/2014/main" id="{B835F2FF-F4AA-42E4-F49A-5C7F394F612A}"/>
              </a:ext>
            </a:extLst>
          </p:cNvPr>
          <p:cNvSpPr/>
          <p:nvPr/>
        </p:nvSpPr>
        <p:spPr>
          <a:xfrm>
            <a:off x="6738937" y="1487234"/>
            <a:ext cx="1076326" cy="808126"/>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0B0F0"/>
              </a:solidFill>
            </a:endParaRPr>
          </a:p>
        </p:txBody>
      </p:sp>
      <p:sp>
        <p:nvSpPr>
          <p:cNvPr id="12" name="文本框 11">
            <a:extLst>
              <a:ext uri="{FF2B5EF4-FFF2-40B4-BE49-F238E27FC236}">
                <a16:creationId xmlns:a16="http://schemas.microsoft.com/office/drawing/2014/main" id="{373970F7-431C-31A6-1503-7C0B34A2F7C4}"/>
              </a:ext>
            </a:extLst>
          </p:cNvPr>
          <p:cNvSpPr txBox="1"/>
          <p:nvPr/>
        </p:nvSpPr>
        <p:spPr>
          <a:xfrm>
            <a:off x="5624191" y="3474237"/>
            <a:ext cx="2614818" cy="461665"/>
          </a:xfrm>
          <a:prstGeom prst="rect">
            <a:avLst/>
          </a:prstGeom>
          <a:noFill/>
        </p:spPr>
        <p:txBody>
          <a:bodyPr wrap="none" rtlCol="0">
            <a:spAutoFit/>
          </a:bodyPr>
          <a:lstStyle/>
          <a:p>
            <a:r>
              <a:rPr kumimoji="1" lang="en-US" altLang="zh-CN" sz="2400" dirty="0">
                <a:latin typeface="Arial" panose="020B0604020202020204" pitchFamily="34" charset="0"/>
                <a:cs typeface="Arial" panose="020B0604020202020204" pitchFamily="34" charset="0"/>
              </a:rPr>
              <a:t>Error</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of</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elevation:</a:t>
            </a:r>
            <a:endParaRPr kumimoji="1" lang="zh-CN" altLang="en-US" sz="2400"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2B031B6B-FB37-2E76-F932-8851030796DF}"/>
              </a:ext>
            </a:extLst>
          </p:cNvPr>
          <p:cNvSpPr txBox="1"/>
          <p:nvPr/>
        </p:nvSpPr>
        <p:spPr>
          <a:xfrm>
            <a:off x="5624191" y="5358961"/>
            <a:ext cx="4506115" cy="707886"/>
          </a:xfrm>
          <a:prstGeom prst="rect">
            <a:avLst/>
          </a:prstGeom>
          <a:noFill/>
        </p:spPr>
        <p:txBody>
          <a:bodyPr wrap="square" rtlCol="0">
            <a:spAutoFit/>
          </a:bodyPr>
          <a:lstStyle/>
          <a:p>
            <a:r>
              <a:rPr kumimoji="1" lang="en-US" altLang="zh-CN" sz="2000" dirty="0" err="1">
                <a:latin typeface="Arial" panose="020B0604020202020204" pitchFamily="34" charset="0"/>
                <a:ea typeface="DengXian" panose="02010600030101010101" pitchFamily="2" charset="-122"/>
                <a:cs typeface="Arial" panose="020B0604020202020204" pitchFamily="34" charset="0"/>
              </a:rPr>
              <a:t>σ</a:t>
            </a:r>
            <a:r>
              <a:rPr kumimoji="1" lang="en-US" altLang="zh-CN" sz="2000" baseline="-25000" dirty="0" err="1">
                <a:latin typeface="Arial" panose="020B0604020202020204" pitchFamily="34" charset="0"/>
                <a:ea typeface="DengXian" panose="02010600030101010101" pitchFamily="2" charset="-122"/>
                <a:cs typeface="Arial" panose="020B0604020202020204" pitchFamily="34" charset="0"/>
              </a:rPr>
              <a:t>H</a:t>
            </a:r>
            <a:r>
              <a:rPr kumimoji="1" lang="zh-CN" altLang="en-US" sz="2000" dirty="0">
                <a:latin typeface="Arial" panose="020B0604020202020204" pitchFamily="34" charset="0"/>
                <a:ea typeface="DengXian" panose="02010600030101010101" pitchFamily="2" charset="-122"/>
                <a:cs typeface="Arial" panose="020B0604020202020204" pitchFamily="34" charset="0"/>
              </a:rPr>
              <a:t>：</a:t>
            </a:r>
            <a:r>
              <a:rPr kumimoji="1" lang="en-US" altLang="zh-CN" sz="2000" dirty="0">
                <a:latin typeface="Arial" panose="020B0604020202020204" pitchFamily="34" charset="0"/>
                <a:ea typeface="DengXian" panose="02010600030101010101" pitchFamily="2" charset="-122"/>
                <a:cs typeface="Arial" panose="020B0604020202020204" pitchFamily="34" charset="0"/>
              </a:rPr>
              <a:t>error</a:t>
            </a:r>
            <a:r>
              <a:rPr kumimoji="1" lang="zh-CN" altLang="en-US" sz="2000" dirty="0">
                <a:latin typeface="Arial" panose="020B0604020202020204" pitchFamily="34" charset="0"/>
                <a:ea typeface="DengXian" panose="02010600030101010101" pitchFamily="2" charset="-122"/>
                <a:cs typeface="Arial" panose="020B0604020202020204" pitchFamily="34" charset="0"/>
              </a:rPr>
              <a:t> </a:t>
            </a:r>
            <a:r>
              <a:rPr kumimoji="1" lang="en-US" altLang="zh-CN" sz="2000" dirty="0">
                <a:latin typeface="Arial" panose="020B0604020202020204" pitchFamily="34" charset="0"/>
                <a:ea typeface="DengXian" panose="02010600030101010101" pitchFamily="2" charset="-122"/>
                <a:cs typeface="Arial" panose="020B0604020202020204" pitchFamily="34" charset="0"/>
              </a:rPr>
              <a:t>of the predicted enthalpy</a:t>
            </a:r>
          </a:p>
          <a:p>
            <a:r>
              <a:rPr kumimoji="1" lang="el-GR" altLang="zh-CN" sz="2000" dirty="0">
                <a:latin typeface="Arial" panose="020B0604020202020204" pitchFamily="34" charset="0"/>
                <a:ea typeface="DengXian" panose="02010600030101010101" pitchFamily="2" charset="-122"/>
                <a:cs typeface="Arial" panose="020B0604020202020204" pitchFamily="34" charset="0"/>
              </a:rPr>
              <a:t>σ</a:t>
            </a:r>
            <a:r>
              <a:rPr kumimoji="1" lang="en-US" altLang="zh-CN" sz="2000" baseline="-25000" dirty="0">
                <a:latin typeface="Arial" panose="020B0604020202020204" pitchFamily="34" charset="0"/>
                <a:ea typeface="DengXian" panose="02010600030101010101" pitchFamily="2" charset="-122"/>
                <a:cs typeface="Arial" panose="020B0604020202020204" pitchFamily="34" charset="0"/>
              </a:rPr>
              <a:t>h</a:t>
            </a:r>
            <a:r>
              <a:rPr kumimoji="1" lang="zh-CN" altLang="en-US" sz="2000" dirty="0">
                <a:latin typeface="Arial" panose="020B0604020202020204" pitchFamily="34" charset="0"/>
                <a:ea typeface="DengXian" panose="02010600030101010101" pitchFamily="2" charset="-122"/>
                <a:cs typeface="Arial" panose="020B0604020202020204" pitchFamily="34" charset="0"/>
              </a:rPr>
              <a:t>：</a:t>
            </a:r>
            <a:r>
              <a:rPr kumimoji="1" lang="en-US" altLang="zh-CN" sz="2000" dirty="0">
                <a:latin typeface="Arial" panose="020B0604020202020204" pitchFamily="34" charset="0"/>
                <a:ea typeface="DengXian" panose="02010600030101010101" pitchFamily="2" charset="-122"/>
                <a:cs typeface="Arial" panose="020B0604020202020204" pitchFamily="34" charset="0"/>
              </a:rPr>
              <a:t>error from the  variation of the h</a:t>
            </a:r>
            <a:endParaRPr kumimoji="1" lang="zh-CN" altLang="en-US" sz="2000" dirty="0">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0876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8BBDFE3-DAE6-54C5-37E1-F7E95AD4DC62}"/>
              </a:ext>
            </a:extLst>
          </p:cNvPr>
          <p:cNvSpPr txBox="1"/>
          <p:nvPr/>
        </p:nvSpPr>
        <p:spPr>
          <a:xfrm>
            <a:off x="0" y="0"/>
            <a:ext cx="2356478" cy="461665"/>
          </a:xfrm>
          <a:prstGeom prst="rect">
            <a:avLst/>
          </a:prstGeom>
          <a:noFill/>
        </p:spPr>
        <p:txBody>
          <a:bodyPr wrap="square" rtlCol="0">
            <a:spAutoFit/>
          </a:bodyPr>
          <a:lstStyle/>
          <a:p>
            <a:r>
              <a:rPr kumimoji="1" lang="en-US" altLang="zh-CN" sz="2400" dirty="0">
                <a:latin typeface="Arial" panose="020B0604020202020204" pitchFamily="34" charset="0"/>
                <a:cs typeface="Arial" panose="020B0604020202020204" pitchFamily="34" charset="0"/>
              </a:rPr>
              <a:t>Paleo-elevation</a:t>
            </a:r>
            <a:endParaRPr kumimoji="1" lang="zh-CN" altLang="en-US" sz="2400" dirty="0">
              <a:latin typeface="Arial" panose="020B0604020202020204" pitchFamily="34" charset="0"/>
              <a:cs typeface="Arial" panose="020B0604020202020204" pitchFamily="34" charset="0"/>
            </a:endParaRPr>
          </a:p>
        </p:txBody>
      </p:sp>
      <p:pic>
        <p:nvPicPr>
          <p:cNvPr id="4" name="图片 3" descr="地图&#10;&#10;低可信度描述已自动生成">
            <a:extLst>
              <a:ext uri="{FF2B5EF4-FFF2-40B4-BE49-F238E27FC236}">
                <a16:creationId xmlns:a16="http://schemas.microsoft.com/office/drawing/2014/main" id="{9C7847F3-3DBC-B23B-6F57-4FDB3F64F4E6}"/>
              </a:ext>
            </a:extLst>
          </p:cNvPr>
          <p:cNvPicPr>
            <a:picLocks noChangeAspect="1"/>
          </p:cNvPicPr>
          <p:nvPr/>
        </p:nvPicPr>
        <p:blipFill>
          <a:blip r:embed="rId3"/>
          <a:stretch>
            <a:fillRect/>
          </a:stretch>
        </p:blipFill>
        <p:spPr>
          <a:xfrm>
            <a:off x="-1" y="793750"/>
            <a:ext cx="5755133" cy="4654550"/>
          </a:xfrm>
          <a:prstGeom prst="rect">
            <a:avLst/>
          </a:prstGeom>
        </p:spPr>
      </p:pic>
      <p:pic>
        <p:nvPicPr>
          <p:cNvPr id="6" name="图片 5" descr="图示, 示意图&#10;&#10;描述已自动生成">
            <a:extLst>
              <a:ext uri="{FF2B5EF4-FFF2-40B4-BE49-F238E27FC236}">
                <a16:creationId xmlns:a16="http://schemas.microsoft.com/office/drawing/2014/main" id="{19D3B567-F2D5-CD06-C3D2-BEE6488DE98B}"/>
              </a:ext>
            </a:extLst>
          </p:cNvPr>
          <p:cNvPicPr>
            <a:picLocks noChangeAspect="1"/>
          </p:cNvPicPr>
          <p:nvPr/>
        </p:nvPicPr>
        <p:blipFill>
          <a:blip r:embed="rId4"/>
          <a:stretch>
            <a:fillRect/>
          </a:stretch>
        </p:blipFill>
        <p:spPr>
          <a:xfrm>
            <a:off x="5755131" y="793750"/>
            <a:ext cx="5356633" cy="4654550"/>
          </a:xfrm>
          <a:prstGeom prst="rect">
            <a:avLst/>
          </a:prstGeom>
        </p:spPr>
      </p:pic>
      <p:cxnSp>
        <p:nvCxnSpPr>
          <p:cNvPr id="5" name="直线连接符 4">
            <a:extLst>
              <a:ext uri="{FF2B5EF4-FFF2-40B4-BE49-F238E27FC236}">
                <a16:creationId xmlns:a16="http://schemas.microsoft.com/office/drawing/2014/main" id="{A78FA442-6673-BCA7-479B-C4D4E88E62EC}"/>
              </a:ext>
            </a:extLst>
          </p:cNvPr>
          <p:cNvCxnSpPr>
            <a:cxnSpLocks/>
          </p:cNvCxnSpPr>
          <p:nvPr/>
        </p:nvCxnSpPr>
        <p:spPr>
          <a:xfrm>
            <a:off x="9114504" y="1843548"/>
            <a:ext cx="0" cy="293492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文本框 8">
            <a:extLst>
              <a:ext uri="{FF2B5EF4-FFF2-40B4-BE49-F238E27FC236}">
                <a16:creationId xmlns:a16="http://schemas.microsoft.com/office/drawing/2014/main" id="{3B71B291-E4FD-21E6-0E5D-FCD4960452BA}"/>
              </a:ext>
            </a:extLst>
          </p:cNvPr>
          <p:cNvSpPr txBox="1"/>
          <p:nvPr/>
        </p:nvSpPr>
        <p:spPr>
          <a:xfrm>
            <a:off x="9114504" y="287163"/>
            <a:ext cx="2787441" cy="646331"/>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1 to 1.5 kilometers higher than its present altitude</a:t>
            </a:r>
            <a:endParaRPr kumimoji="1" lang="zh-CN" altLang="en-US" dirty="0">
              <a:solidFill>
                <a:srgbClr val="FF0000"/>
              </a:solidFill>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A38C4A2F-3875-1512-3E53-C13760ACC20A}"/>
              </a:ext>
            </a:extLst>
          </p:cNvPr>
          <p:cNvSpPr txBox="1"/>
          <p:nvPr/>
        </p:nvSpPr>
        <p:spPr>
          <a:xfrm>
            <a:off x="6495862" y="4268981"/>
            <a:ext cx="2326278" cy="369332"/>
          </a:xfrm>
          <a:prstGeom prst="rect">
            <a:avLst/>
          </a:prstGeom>
          <a:noFill/>
        </p:spPr>
        <p:txBody>
          <a:bodyPr wrap="none" rtlCol="0">
            <a:spAutoFit/>
          </a:bodyPr>
          <a:lstStyle/>
          <a:p>
            <a:r>
              <a:rPr lang="en-US" altLang="zh-CN" dirty="0">
                <a:solidFill>
                  <a:srgbClr val="FF0000"/>
                </a:solidFill>
                <a:latin typeface="Arial" panose="020B0604020202020204" pitchFamily="34" charset="0"/>
                <a:cs typeface="Arial" panose="020B0604020202020204" pitchFamily="34" charset="0"/>
              </a:rPr>
              <a:t>present-day altitudes</a:t>
            </a:r>
            <a:endParaRPr kumimoji="1"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41149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878</TotalTime>
  <Words>436</Words>
  <Application>Microsoft Macintosh PowerPoint</Application>
  <PresentationFormat>宽屏</PresentationFormat>
  <Paragraphs>60</Paragraphs>
  <Slides>5</Slides>
  <Notes>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vt:i4>
      </vt:variant>
    </vt:vector>
  </HeadingPairs>
  <TitlesOfParts>
    <vt:vector size="10" baseType="lpstr">
      <vt:lpstr>.SF NS</vt: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新程 周</dc:creator>
  <cp:lastModifiedBy>新程 周</cp:lastModifiedBy>
  <cp:revision>5</cp:revision>
  <dcterms:created xsi:type="dcterms:W3CDTF">2024-09-10T00:12:15Z</dcterms:created>
  <dcterms:modified xsi:type="dcterms:W3CDTF">2024-09-11T19:22:35Z</dcterms:modified>
</cp:coreProperties>
</file>